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sldIdLst>
    <p:sldId id="256" r:id="rId2"/>
    <p:sldId id="258" r:id="rId3"/>
    <p:sldId id="275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3" r:id="rId15"/>
    <p:sldId id="267" r:id="rId16"/>
    <p:sldId id="268" r:id="rId17"/>
    <p:sldId id="269" r:id="rId18"/>
    <p:sldId id="270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3295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7046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5643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140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810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659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618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3388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7352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2803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7018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 spd="slow">
    <p:randomBar dir="vert"/>
  </p:transition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2A38-AC66-3241-A0BA-31D149D22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3347712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s-ES" b="1" i="1" dirty="0">
                <a:solidFill>
                  <a:schemeClr val="accent4">
                    <a:lumMod val="50000"/>
                  </a:schemeClr>
                </a:solidFill>
              </a:rPr>
              <a:t>La mirada de la locura</a:t>
            </a:r>
            <a:r>
              <a:rPr lang="es-ES" b="1" i="1" dirty="0">
                <a:solidFill>
                  <a:srgbClr val="C00000"/>
                </a:solidFill>
              </a:rPr>
              <a:t>:</a:t>
            </a:r>
            <a:br>
              <a:rPr lang="es-ES" b="1" i="1" dirty="0">
                <a:solidFill>
                  <a:srgbClr val="C00000"/>
                </a:solidFill>
              </a:rPr>
            </a:br>
            <a:r>
              <a:rPr lang="es-ES" sz="4000" i="1" dirty="0">
                <a:solidFill>
                  <a:srgbClr val="C00000"/>
                </a:solidFill>
              </a:rPr>
              <a:t>Naves, manicomios y delirantes en las letras femeninas latinoamericanas”</a:t>
            </a:r>
            <a:br>
              <a:rPr lang="en-CA" sz="4000" i="1" dirty="0">
                <a:solidFill>
                  <a:srgbClr val="C00000"/>
                </a:solidFill>
              </a:rPr>
            </a:br>
            <a:r>
              <a:rPr lang="es-ES" dirty="0"/>
              <a:t>Elvira Sánchez-Blake</a:t>
            </a:r>
            <a:br>
              <a:rPr lang="en-CA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0C9E27-C244-404E-B3B3-9A5A85717644}"/>
              </a:ext>
            </a:extLst>
          </p:cNvPr>
          <p:cNvSpPr/>
          <p:nvPr/>
        </p:nvSpPr>
        <p:spPr>
          <a:xfrm>
            <a:off x="993913" y="5639089"/>
            <a:ext cx="100088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Sánchez-Blake, E. (</a:t>
            </a:r>
            <a:r>
              <a:rPr lang="es-ES_tradnl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n.d</a:t>
            </a: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La mirada de la locura: Naves, manicomios y delirantes en las letras</a:t>
            </a:r>
          </a:p>
          <a:p>
            <a:pPr>
              <a:spcAft>
                <a:spcPts val="0"/>
              </a:spcAft>
            </a:pP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femeninas latinoamericanas.  Cuaderno Internacional de Estudios Humanísticos,</a:t>
            </a:r>
          </a:p>
          <a:p>
            <a:pPr>
              <a:spcAft>
                <a:spcPts val="0"/>
              </a:spcAft>
            </a:pP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8F75A2-148D-7C49-8B6A-D33882F5CDC0}"/>
              </a:ext>
            </a:extLst>
          </p:cNvPr>
          <p:cNvSpPr/>
          <p:nvPr/>
        </p:nvSpPr>
        <p:spPr>
          <a:xfrm>
            <a:off x="9785755" y="5897047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p.42.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75882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Cristina Garza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3677586" y="537148"/>
            <a:ext cx="7222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Nadie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me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verá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llorar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B7593C-876E-C742-8277-DFEC8366729B}"/>
              </a:ext>
            </a:extLst>
          </p:cNvPr>
          <p:cNvSpPr/>
          <p:nvPr/>
        </p:nvSpPr>
        <p:spPr>
          <a:xfrm>
            <a:off x="4558748" y="1748064"/>
            <a:ext cx="73483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historia,  y otros personajes marginados en el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libro,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reflejan los acontecimientos de México en el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siglo veinte.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libro, se nota que en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 diagnósticos clínicos </a:t>
            </a:r>
            <a:endParaRPr lang="en-CA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reales en México,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todavía están describiendo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enfermedades mentales con palabras como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“impulsos demoníacos”, “ celos irracionales” y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“delirio religioso”.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7199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A8F1C3-A08C-E243-B6FC-5EF6D5805E28}"/>
              </a:ext>
            </a:extLst>
          </p:cNvPr>
          <p:cNvSpPr/>
          <p:nvPr/>
        </p:nvSpPr>
        <p:spPr>
          <a:xfrm>
            <a:off x="4658139" y="167467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escritora dice que el rol de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locura adquiere mucho poder para modelar y suplantar la realidad. </a:t>
            </a:r>
            <a:endParaRPr lang="en-CA" sz="24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Restrepo utiliza ….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poderes visionarios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recursos literarios que</a:t>
            </a:r>
            <a:endParaRPr lang="en-CA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reflejan la demencia que imperan (rules)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en la sociedad.”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20926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6D029F-BD7B-EA48-9811-A77A5888C69F}"/>
              </a:ext>
            </a:extLst>
          </p:cNvPr>
          <p:cNvSpPr/>
          <p:nvPr/>
        </p:nvSpPr>
        <p:spPr>
          <a:xfrm>
            <a:off x="4548809" y="1460478"/>
            <a:ext cx="73284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s-ES_tradnl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de la dualidad: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idea central 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novela es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incapacidad </a:t>
            </a: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personajes para percibir los límites entre la razón y la locura: </a:t>
            </a:r>
            <a:r>
              <a:rPr lang="es-ES_tradnl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vista y la  ceguera.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_tradnl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Quienes que son más prominentes son más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corruptos. La escritora alude a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artificialidad de las fachadas y la verdad subyacente. </a:t>
            </a:r>
            <a:endParaRPr lang="en-CA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personaje: es como de los mitos del pasado—ella es 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Casandra, quien era ambos </a:t>
            </a:r>
            <a:r>
              <a:rPr lang="es-ES_trad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victima y una profeta.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04168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6D029F-BD7B-EA48-9811-A77A5888C69F}"/>
              </a:ext>
            </a:extLst>
          </p:cNvPr>
          <p:cNvSpPr/>
          <p:nvPr/>
        </p:nvSpPr>
        <p:spPr>
          <a:xfrm>
            <a:off x="4548809" y="1460478"/>
            <a:ext cx="7328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s-ES_tradnl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de la dualidad / la ceguera y la vista</a:t>
            </a:r>
          </a:p>
          <a:p>
            <a:pPr>
              <a:tabLst>
                <a:tab pos="457200" algn="l"/>
              </a:tabLst>
            </a:pPr>
            <a:endParaRPr lang="es-ES_tradnl" sz="2400" b="1" i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personaje principal de la novela es </a:t>
            </a:r>
            <a:r>
              <a:rPr lang="es-ES_tradnl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Agustina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</a:t>
            </a:r>
            <a:r>
              <a:rPr lang="es-ES_trad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 loca pero también clarividente.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23313-F013-FD43-A5F3-1A6675D34B0B}"/>
              </a:ext>
            </a:extLst>
          </p:cNvPr>
          <p:cNvSpPr/>
          <p:nvPr/>
        </p:nvSpPr>
        <p:spPr>
          <a:xfrm>
            <a:off x="4548808" y="3030138"/>
            <a:ext cx="70203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riqueza visible de la familia, y su posición social se deriva de las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invisibles, </a:t>
            </a:r>
            <a:endParaRPr lang="en-CA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dementes y brutales de los sindicatos de la droga.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2937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503963-87F9-5D48-90AB-28ADE64777A5}"/>
              </a:ext>
            </a:extLst>
          </p:cNvPr>
          <p:cNvSpPr/>
          <p:nvPr/>
        </p:nvSpPr>
        <p:spPr>
          <a:xfrm>
            <a:off x="4479234" y="2064820"/>
            <a:ext cx="74278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Además, por un álbum de fotos pornográficas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(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visual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Agustina descubrió que su padre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tenía un amorío con su tía. (Recuerdas en el </a:t>
            </a:r>
          </a:p>
          <a:p>
            <a:pPr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novel de Garza habían fotos muy importantes para la </a:t>
            </a:r>
          </a:p>
          <a:p>
            <a:pPr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trama también)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corrupción y locura de la sociedad de Colombia está 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reflejada en ésta familia y sus amigos.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La línea entre razón y sinrazón no es distinto. 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302FDB-1D1E-F84B-B1E0-0EFB44343103}"/>
              </a:ext>
            </a:extLst>
          </p:cNvPr>
          <p:cNvSpPr/>
          <p:nvPr/>
        </p:nvSpPr>
        <p:spPr>
          <a:xfrm>
            <a:off x="5039752" y="1577983"/>
            <a:ext cx="6173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57200" algn="l"/>
              </a:tabLst>
            </a:pPr>
            <a:r>
              <a:rPr lang="es-ES_tradnl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de la dualidad / la ceguera y la vista</a:t>
            </a:r>
          </a:p>
        </p:txBody>
      </p:sp>
    </p:spTree>
    <p:extLst>
      <p:ext uri="{BB962C8B-B14F-4D97-AF65-F5344CB8AC3E}">
        <p14:creationId xmlns:p14="http://schemas.microsoft.com/office/powerpoint/2010/main" val="3809745204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3588B0-9F6F-4949-BEBB-EB148DDE40E8}"/>
              </a:ext>
            </a:extLst>
          </p:cNvPr>
          <p:cNvSpPr/>
          <p:nvPr/>
        </p:nvSpPr>
        <p:spPr>
          <a:xfrm>
            <a:off x="4628321" y="1727538"/>
            <a:ext cx="71097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Aguilar, su esposo y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 de los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narradores,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trata de entender la causa de su demencia pero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él 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puede encontrarla.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Aguilar, dice que ama a su esposa, sin embargo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también nota que ella es 'totalmente inútil.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 valora a su esposa sólo por su cuerpo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y por su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apariencia. (superficialidad) </a:t>
            </a:r>
            <a:endParaRPr lang="en-CA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0654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093D45-B1A1-174E-A9B4-CEA132E44E36}"/>
              </a:ext>
            </a:extLst>
          </p:cNvPr>
          <p:cNvSpPr/>
          <p:nvPr/>
        </p:nvSpPr>
        <p:spPr>
          <a:xfrm>
            <a:off x="4509051" y="1787173"/>
            <a:ext cx="718930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Spider, o Midas, es un amigo de Agustina que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 profundamente involucrado en el tráfico de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drogas.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 es uno de los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narradores</a:t>
            </a:r>
            <a:r>
              <a:rPr lang="es-ES" sz="24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Sus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observaciones están llenas de la violencia,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injusticia,  la corrupción y la brutalidad.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Pero,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 puede ver la ceguera de la clase superior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los asuntos de la gente marginalizada.</a:t>
            </a:r>
            <a:r>
              <a:rPr lang="en-CA" sz="2400" dirty="0"/>
              <a:t> </a:t>
            </a:r>
            <a:endParaRPr lang="en-US" sz="2400" dirty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37113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Laura Restrepo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5989503" y="537148"/>
            <a:ext cx="259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Delirio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1E02A9-07DF-D14F-AE58-AC7818303FBA}"/>
              </a:ext>
            </a:extLst>
          </p:cNvPr>
          <p:cNvSpPr/>
          <p:nvPr/>
        </p:nvSpPr>
        <p:spPr>
          <a:xfrm>
            <a:off x="4668124" y="1747416"/>
            <a:ext cx="71097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abuelo de Agustina también está senil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es un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narrador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libro.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era más joven, violó a su estudiante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música que luego se convirtió en su esposa.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 madre de Agustina está neurótica y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poco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compasiva---también un narrador.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40576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F084DB-D88B-DC4A-838E-3610802E58A5}"/>
              </a:ext>
            </a:extLst>
          </p:cNvPr>
          <p:cNvSpPr/>
          <p:nvPr/>
        </p:nvSpPr>
        <p:spPr>
          <a:xfrm>
            <a:off x="4678018" y="715043"/>
            <a:ext cx="70302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Sánchez –Blake también nota que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estructura de la novela contribuyó al delirio.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hay capítulos sino una serie de narrativas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cortas, cada una representando a una persona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diferente.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Ninguna de las partes tienen títulos.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lector no sabe quién está narrando hasta que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comienza a reconocer la distintiva 'voz' de la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persona que habla. Hay narraciones multicapas.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En, </a:t>
            </a:r>
            <a:r>
              <a:rPr lang="es-ES" sz="2400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Nadie me verá llorar</a:t>
            </a:r>
            <a:r>
              <a:rPr lang="es-E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constantemente había un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cambio entre el presente y el pasado, así como los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personajes que estaban siendo descritos.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F38E7E-144D-7648-B044-9825A81EB949}"/>
              </a:ext>
            </a:extLst>
          </p:cNvPr>
          <p:cNvSpPr/>
          <p:nvPr/>
        </p:nvSpPr>
        <p:spPr>
          <a:xfrm>
            <a:off x="1080052" y="258417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+mj-lt"/>
              </a:rPr>
              <a:t>Ideas clave:</a:t>
            </a:r>
            <a:br>
              <a:rPr lang="en-US" sz="4000" dirty="0">
                <a:solidFill>
                  <a:srgbClr val="C00000"/>
                </a:solidFill>
                <a:latin typeface="+mj-lt"/>
              </a:rPr>
            </a:br>
            <a:r>
              <a:rPr lang="en-US" sz="4000" dirty="0">
                <a:solidFill>
                  <a:srgbClr val="C00000"/>
                </a:solidFill>
                <a:latin typeface="+mj-lt"/>
              </a:rPr>
              <a:t>Laura Restrepo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7947549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2A38-AC66-3241-A0BA-31D149D22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3347712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C00000"/>
                </a:solidFill>
              </a:rPr>
              <a:t>“</a:t>
            </a:r>
            <a:r>
              <a:rPr lang="es-ES" i="1" dirty="0">
                <a:solidFill>
                  <a:srgbClr val="C00000"/>
                </a:solidFill>
              </a:rPr>
              <a:t>Naves, manicomios y delirantes en las letras femeninas latinoamericanas”</a:t>
            </a:r>
            <a:br>
              <a:rPr lang="en-CA" i="1" dirty="0">
                <a:solidFill>
                  <a:srgbClr val="C00000"/>
                </a:solidFill>
              </a:rPr>
            </a:br>
            <a:r>
              <a:rPr lang="es-ES" dirty="0"/>
              <a:t>Elvira Sánchez-Blake</a:t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3334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61DA09-330E-074E-9BA0-6DF96D8B2D7C}"/>
              </a:ext>
            </a:extLst>
          </p:cNvPr>
          <p:cNvSpPr/>
          <p:nvPr/>
        </p:nvSpPr>
        <p:spPr>
          <a:xfrm>
            <a:off x="646042" y="554072"/>
            <a:ext cx="102174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Elvira Sánchez-Blake se enfoca en los libros de </a:t>
            </a:r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 autores femeninos:</a:t>
            </a:r>
          </a:p>
          <a:p>
            <a:pPr>
              <a:spcAft>
                <a:spcPts val="0"/>
              </a:spcAft>
            </a:pP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Nave de los Locos </a:t>
            </a:r>
            <a:endParaRPr lang="en-CA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Cristina Peri </a:t>
            </a:r>
            <a:r>
              <a:rPr lang="es-E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Rossi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Nadie me verá llorar </a:t>
            </a:r>
            <a:endParaRPr lang="en-CA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Cristina Garza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Delirio</a:t>
            </a:r>
            <a:r>
              <a:rPr lang="es-E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</a:p>
          <a:p>
            <a:pPr>
              <a:spcAft>
                <a:spcPts val="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Laura Restrepo.</a:t>
            </a:r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E19E56-CFE9-6947-844E-E1D115158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497" y="1803537"/>
            <a:ext cx="1483552" cy="19400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AAA3D5-DF9B-7F45-B67D-3CEDDEBDC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084" y="2235010"/>
            <a:ext cx="1896993" cy="23879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D309A-B2C7-A249-8548-FD2CE9239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531" y="4099476"/>
            <a:ext cx="1754862" cy="17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4341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A92520-5BF2-0842-BBA9-9907D41AAE21}"/>
              </a:ext>
            </a:extLst>
          </p:cNvPr>
          <p:cNvSpPr/>
          <p:nvPr/>
        </p:nvSpPr>
        <p:spPr>
          <a:xfrm>
            <a:off x="2435087" y="302359"/>
            <a:ext cx="110622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 la sociedad está en una crisis de valores, mentiras y caos. Es una inversión de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valores que revele una locura colectiva. La locura suplanta la realidad.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“En caso de la literatura de las mujeres la locura ocupa un espacio privilegiado”</a:t>
            </a:r>
          </a:p>
          <a:p>
            <a:pPr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locura es </a:t>
            </a:r>
            <a:r>
              <a:rPr lang="es-ES_tradnl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nueva manera de ver la realidad</a:t>
            </a: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dualidad</a:t>
            </a: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—la que es visible e invisible; roles duales de los narradores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_tradnl" sz="20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narradores, </a:t>
            </a: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muchos de los cuales están locos, proporcionan un vínculo </a:t>
            </a:r>
          </a:p>
          <a:p>
            <a:pPr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crítico entre la razón y la locura.</a:t>
            </a: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“Se convierten en un intérprete cultural.”</a:t>
            </a:r>
          </a:p>
          <a:p>
            <a:pPr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(= técnica literaria )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Algunas escritoras utilizaban la locura para combatir  ideas anticuadas y el orden </a:t>
            </a:r>
          </a:p>
          <a:p>
            <a:pPr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patriarcal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idea de histeria (de la Antigüedad), se extendió a la era moderna.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estructura de la novela puede contribuir al sentido de la locura.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pregunta se presenta: </a:t>
            </a:r>
            <a:r>
              <a:rPr lang="es-ES_tradnl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“¿Quién decide, quién está loco?”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7FE898-20C3-704B-8CAD-A93D54822C39}"/>
              </a:ext>
            </a:extLst>
          </p:cNvPr>
          <p:cNvSpPr/>
          <p:nvPr/>
        </p:nvSpPr>
        <p:spPr>
          <a:xfrm>
            <a:off x="133703" y="101409"/>
            <a:ext cx="218425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_tradnl" sz="5400" b="1" dirty="0">
                <a:ln/>
                <a:solidFill>
                  <a:schemeClr val="accent4"/>
                </a:solidFill>
              </a:rPr>
              <a:t>Todas</a:t>
            </a:r>
          </a:p>
          <a:p>
            <a:pPr algn="ctr"/>
            <a:r>
              <a:rPr lang="es-ES_tradnl" sz="5400" b="1" cap="none" spc="0" dirty="0">
                <a:ln/>
                <a:solidFill>
                  <a:schemeClr val="accent4"/>
                </a:solidFill>
                <a:effectLst/>
              </a:rPr>
              <a:t>Las</a:t>
            </a:r>
          </a:p>
          <a:p>
            <a:pPr algn="ctr"/>
            <a:r>
              <a:rPr lang="es-ES_tradnl" sz="5400" b="1" dirty="0">
                <a:ln/>
                <a:solidFill>
                  <a:schemeClr val="accent4"/>
                </a:solidFill>
              </a:rPr>
              <a:t>Ideas</a:t>
            </a:r>
          </a:p>
          <a:p>
            <a:pPr algn="ctr"/>
            <a:r>
              <a:rPr lang="es-ES_tradnl" sz="5400" b="1" cap="none" spc="0" dirty="0">
                <a:ln/>
                <a:solidFill>
                  <a:schemeClr val="accent4"/>
                </a:solidFill>
                <a:effectLst/>
              </a:rPr>
              <a:t>clave</a:t>
            </a:r>
          </a:p>
        </p:txBody>
      </p:sp>
    </p:spTree>
    <p:extLst>
      <p:ext uri="{BB962C8B-B14F-4D97-AF65-F5344CB8AC3E}">
        <p14:creationId xmlns:p14="http://schemas.microsoft.com/office/powerpoint/2010/main" val="284690766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4F6BC9-3F79-8C47-A6EA-7F48F56D6A4F}"/>
              </a:ext>
            </a:extLst>
          </p:cNvPr>
          <p:cNvSpPr/>
          <p:nvPr/>
        </p:nvSpPr>
        <p:spPr>
          <a:xfrm>
            <a:off x="4615026" y="1693503"/>
            <a:ext cx="7381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Sánchez-Blake afirma que el propósito de su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artículo es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 la locura de manera diferente</a:t>
            </a:r>
          </a:p>
          <a:p>
            <a:pPr>
              <a:spcAft>
                <a:spcPts val="0"/>
              </a:spcAft>
            </a:pPr>
            <a:endParaRPr lang="es-E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presenta la locura como “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nueva forma de 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 y entender el mundo.”</a:t>
            </a:r>
          </a:p>
          <a:p>
            <a:pPr>
              <a:spcAft>
                <a:spcPts val="0"/>
              </a:spcAf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centra en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técnicas literarias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utilizadas por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autores y en 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 en las que demuestran</a:t>
            </a:r>
          </a:p>
          <a:p>
            <a:pPr>
              <a:spcAft>
                <a:spcPts val="0"/>
              </a:spcAft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"la dinámica entre razón y sinrazón.”</a:t>
            </a:r>
            <a:endParaRPr lang="en-CA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6965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C8F6AD-7E50-F346-BCE7-4A9E1070F1A0}"/>
              </a:ext>
            </a:extLst>
          </p:cNvPr>
          <p:cNvSpPr/>
          <p:nvPr/>
        </p:nvSpPr>
        <p:spPr>
          <a:xfrm>
            <a:off x="4609344" y="1431442"/>
            <a:ext cx="72920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principio de su artículo, Sánchez- Blake trazó el tema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locura en los clásicos como 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 Quijote y Hamlet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a través de las contribuciones de historiadores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literarios como 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Michel Foucault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Foucault, en su libro, 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locura en la literatura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afirma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con frecuencia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personajes irracionales </a:t>
            </a:r>
            <a:endParaRPr lang="en-CA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convierten en intérpretes de mensajes </a:t>
            </a:r>
            <a:endParaRPr lang="en-CA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incomprensibles “que en sí mismos reflejan la conciencia crítica de la humanidad.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“Don Quijote se convierte en un intérprete cultural.”</a:t>
            </a:r>
            <a:endParaRPr lang="en-CA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5090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24C018-4517-B949-9D8F-2EEC99FC88DA}"/>
              </a:ext>
            </a:extLst>
          </p:cNvPr>
          <p:cNvSpPr/>
          <p:nvPr/>
        </p:nvSpPr>
        <p:spPr>
          <a:xfrm>
            <a:off x="4598504" y="1250460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Además, Sánchez-Blake afirma que</a:t>
            </a:r>
          </a:p>
          <a:p>
            <a:pPr>
              <a:spcAft>
                <a:spcPts val="0"/>
              </a:spcAft>
            </a:pP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ES_tradnl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caso de la literatura de mujeres,</a:t>
            </a:r>
            <a:endParaRPr lang="es-ES_tradnl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locura ocupa un espacio privilegiado”.</a:t>
            </a:r>
          </a:p>
          <a:p>
            <a:pPr>
              <a:spcAft>
                <a:spcPts val="0"/>
              </a:spcAft>
            </a:pPr>
            <a:endParaRPr lang="es-ES_tradnl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locura se convierte en </a:t>
            </a:r>
            <a:r>
              <a:rPr lang="es-ES_tradnl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estrategia narrativa </a:t>
            </a:r>
            <a:r>
              <a:rPr lang="es-ES_tradnl" sz="24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 puede cambiar y ofrecer una forma alternativa de 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realidad.</a:t>
            </a:r>
          </a:p>
          <a:p>
            <a:pPr>
              <a:spcAft>
                <a:spcPts val="0"/>
              </a:spcAft>
            </a:pP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línea </a:t>
            </a:r>
            <a:r>
              <a:rPr lang="es-ES_trad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 borrosa entre la razón y la locura</a:t>
            </a:r>
            <a:endParaRPr lang="es-ES_tradnl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2542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0B607-0007-EF45-846A-9F26631F4758}"/>
              </a:ext>
            </a:extLst>
          </p:cNvPr>
          <p:cNvSpPr/>
          <p:nvPr/>
        </p:nvSpPr>
        <p:spPr>
          <a:xfrm>
            <a:off x="4509052" y="1720840"/>
            <a:ext cx="74477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También, ella describe brevemente las raíces históricas de la locura en forma de </a:t>
            </a:r>
            <a:r>
              <a:rPr lang="es-ES_tradn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s-ES_trad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histeria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como es llamado, 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‘</a:t>
            </a:r>
            <a:r>
              <a:rPr lang="es-ES_tradn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vientre errante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 (</a:t>
            </a:r>
            <a:r>
              <a:rPr lang="es-ES_tradn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wandering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womb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0"/>
              </a:spcAft>
            </a:pPr>
            <a:endParaRPr lang="es-ES_trad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´Este concepto de locura fue una tradición que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comenzó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los escritos de los siglos cuatro y cinco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Hipócrates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_tradnl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extendió a la era moderna y se</a:t>
            </a:r>
            <a:endParaRPr lang="es-ES_tradnl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vinculó a las hembras como 'histeria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pero a los 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machos como una forma de 'melancolía'</a:t>
            </a:r>
          </a:p>
        </p:txBody>
      </p:sp>
    </p:spTree>
    <p:extLst>
      <p:ext uri="{BB962C8B-B14F-4D97-AF65-F5344CB8AC3E}">
        <p14:creationId xmlns:p14="http://schemas.microsoft.com/office/powerpoint/2010/main" val="206126675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Cristina Rossi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5E9765-FAE1-204B-ADF6-5AD4DCE334FD}"/>
              </a:ext>
            </a:extLst>
          </p:cNvPr>
          <p:cNvSpPr/>
          <p:nvPr/>
        </p:nvSpPr>
        <p:spPr>
          <a:xfrm>
            <a:off x="4754174" y="1460478"/>
            <a:ext cx="67255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acto de mirar es un tema central.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 una alegoría. </a:t>
            </a:r>
            <a:r>
              <a:rPr lang="es-ES_tradnl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locura 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 una sola 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persona, sino una visión colectiva del   mundo. </a:t>
            </a:r>
          </a:p>
          <a:p>
            <a:pPr>
              <a:spcAft>
                <a:spcPts val="0"/>
              </a:spcAf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ES_tradnl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ES_tradnl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todo el mundo y nadie.”</a:t>
            </a:r>
          </a:p>
          <a:p>
            <a:pPr>
              <a:spcAft>
                <a:spcPts val="0"/>
              </a:spcAft>
            </a:pPr>
            <a:endParaRPr lang="es-ES_tradnl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Algunos de los viajes del protagonista son en realidad </a:t>
            </a:r>
            <a:r>
              <a:rPr lang="es-ES_trad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sueños.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_tradnl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particular, el libro es “</a:t>
            </a:r>
            <a:r>
              <a:rPr lang="es-ES_tradnl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desvío contra el orden patriarcal, la sexualidad definida y sistemas de intolerancia.”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3718973" y="537148"/>
            <a:ext cx="7139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La nave de los Locos</a:t>
            </a:r>
          </a:p>
        </p:txBody>
      </p:sp>
    </p:spTree>
    <p:extLst>
      <p:ext uri="{BB962C8B-B14F-4D97-AF65-F5344CB8AC3E}">
        <p14:creationId xmlns:p14="http://schemas.microsoft.com/office/powerpoint/2010/main" val="111967016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F616-1BFC-8C4A-8735-B4AE97CE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Ideas clave: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Cristina Garza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7A5DD-45AA-914E-BD76-6C6CF663C876}"/>
              </a:ext>
            </a:extLst>
          </p:cNvPr>
          <p:cNvSpPr/>
          <p:nvPr/>
        </p:nvSpPr>
        <p:spPr>
          <a:xfrm>
            <a:off x="3677586" y="537148"/>
            <a:ext cx="7222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Nadie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me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verá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llorar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F28F05-CCF2-4E49-B393-732D8361E173}"/>
              </a:ext>
            </a:extLst>
          </p:cNvPr>
          <p:cNvSpPr/>
          <p:nvPr/>
        </p:nvSpPr>
        <p:spPr>
          <a:xfrm>
            <a:off x="4618381" y="1976016"/>
            <a:ext cx="73483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protagonista ha sufrido muchos cambios 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personales: trabajadora, activista, prostituta y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termina como una enferma mental.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está claro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está loca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simplemente ha sido clasificada como loca</a:t>
            </a:r>
            <a:endParaRPr lang="en-CA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según las convenciones aceptadas de la sociedad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pregunta se presenta: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”Quién decide, quién está loco?”</a:t>
            </a:r>
            <a:endParaRPr lang="en-CA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6052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{C721F8A2-5B8B-FB4A-B9F8-8E2FA00F5CFD}tf16401369</Template>
  <TotalTime>161</TotalTime>
  <Words>1391</Words>
  <Application>Microsoft Macintosh PowerPoint</Application>
  <PresentationFormat>Widescreen</PresentationFormat>
  <Paragraphs>194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Times New Roman</vt:lpstr>
      <vt:lpstr>Wingdings</vt:lpstr>
      <vt:lpstr>Atlas</vt:lpstr>
      <vt:lpstr>La mirada de la locura: Naves, manicomios y delirantes en las letras femeninas latinoamericanas” Elvira Sánchez-Blake </vt:lpstr>
      <vt:lpstr>PowerPoint Presentation</vt:lpstr>
      <vt:lpstr>PowerPoint Presentation</vt:lpstr>
      <vt:lpstr>Ideas clave</vt:lpstr>
      <vt:lpstr>Ideas clave</vt:lpstr>
      <vt:lpstr>Ideas clave</vt:lpstr>
      <vt:lpstr>Ideas clave</vt:lpstr>
      <vt:lpstr>Ideas clave: Cristina Rossi </vt:lpstr>
      <vt:lpstr>Ideas clave: Cristina Garza</vt:lpstr>
      <vt:lpstr>Ideas clave: Cristina Garza</vt:lpstr>
      <vt:lpstr>Ideas clave: Laura Restrepo</vt:lpstr>
      <vt:lpstr>Ideas clave: Laura Restrepo</vt:lpstr>
      <vt:lpstr>Ideas clave: Laura Restrepo</vt:lpstr>
      <vt:lpstr>Ideas clave: Laura Restrepo</vt:lpstr>
      <vt:lpstr>Ideas clave: Laura Restrepo</vt:lpstr>
      <vt:lpstr>Ideas clave: Laura Restrepo</vt:lpstr>
      <vt:lpstr>Ideas clave: Laura Restrepo</vt:lpstr>
      <vt:lpstr>PowerPoint Presentation</vt:lpstr>
      <vt:lpstr>“Naves, manicomios y delirantes en las letras femeninas latinoamericanas” Elvira Sánchez-Blake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“Naves, manicomios y delirantes en las letras femeninas latinoamericanas” Elvira Sánchez-Blake </dc:title>
  <dc:creator>Janice Adams</dc:creator>
  <cp:lastModifiedBy>Janice Adams</cp:lastModifiedBy>
  <cp:revision>22</cp:revision>
  <dcterms:created xsi:type="dcterms:W3CDTF">2020-02-29T22:18:03Z</dcterms:created>
  <dcterms:modified xsi:type="dcterms:W3CDTF">2020-03-04T14:44:14Z</dcterms:modified>
</cp:coreProperties>
</file>